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302" r:id="rId6"/>
    <p:sldId id="259" r:id="rId7"/>
    <p:sldId id="261" r:id="rId8"/>
    <p:sldId id="303" r:id="rId9"/>
    <p:sldId id="262" r:id="rId10"/>
    <p:sldId id="264" r:id="rId11"/>
    <p:sldId id="291" r:id="rId12"/>
    <p:sldId id="295" r:id="rId13"/>
    <p:sldId id="296" r:id="rId14"/>
    <p:sldId id="300" r:id="rId15"/>
    <p:sldId id="301" r:id="rId16"/>
    <p:sldId id="297" r:id="rId17"/>
    <p:sldId id="298" r:id="rId18"/>
    <p:sldId id="265" r:id="rId19"/>
    <p:sldId id="267" r:id="rId20"/>
    <p:sldId id="266" r:id="rId21"/>
    <p:sldId id="299" r:id="rId22"/>
    <p:sldId id="28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29" autoAdjust="0"/>
  </p:normalViewPr>
  <p:slideViewPr>
    <p:cSldViewPr>
      <p:cViewPr varScale="1">
        <p:scale>
          <a:sx n="90" d="100"/>
          <a:sy n="90" d="100"/>
        </p:scale>
        <p:origin x="-81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AB7AD-191A-468C-8ABC-02E889B53670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F7CA2-38C9-4ACC-8ACB-247384A6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012AB-0D11-4AE8-A67F-27B6FADAEACC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793B5-F91F-49EB-A2F4-9948E813D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039CB-E324-450E-AC57-E3D3E083B8C9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A52C0-A109-4D23-A411-0809ECB12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FC299-EC94-4D07-9AD2-A87A32842832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E65AE-BCDF-4F9D-BAAB-1C17556C2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B1BF-66FC-412C-A8E6-DEF756169B50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10E00-20D5-4A2F-B846-418DB2308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1810A-2677-4AF3-98EF-CDC55D13BEF5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3910B-59AC-41CB-90CA-D244EF971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A8663-4F27-4F71-9BE8-ED743F5DC424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3263C-6BD2-438B-AA4C-C6C83F2F4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A219-6A6E-48BF-862D-8EC21929AF12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A49B9-E7DE-4987-A843-A4E624B1D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DB30E-02DA-41C6-922E-7A78D70B584E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15D94-BD64-44AE-AA32-18FCA9CDE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205C8-A458-4A8E-918F-DF5CEED58906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8D897-9A32-43E3-838C-4F35259F0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A1CA0-A3A4-4CEB-860A-78A7F7285476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1BBC2-B003-48D5-B74E-BEAB16469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4303F2-9ED1-488E-BE5C-2FC03E845A23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4EC519-5757-4E79-8EA5-75B24AFB8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8080"/>
                </a:solidFill>
              </a:rPr>
              <a:t>Рекомендации по проведению профилактических и дезинфекционных мероприятий по предупреждению распространения новой коронавирусной инфекции в организациях общественного питания и пищеблоках образовательных организаций.</a:t>
            </a:r>
            <a:endParaRPr lang="ru-RU" sz="3600" b="1" smtClean="0">
              <a:solidFill>
                <a:srgbClr val="00808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smtClean="0"/>
              <a:t>     </a:t>
            </a:r>
          </a:p>
          <a:p>
            <a:pPr algn="ctr">
              <a:buFont typeface="Arial" charset="0"/>
              <a:buNone/>
            </a:pPr>
            <a:r>
              <a:rPr lang="ru-RU" smtClean="0"/>
              <a:t>    Количество одновременно используемой столовой посуды и приборов должно обеспечивать потребности организации. </a:t>
            </a:r>
          </a:p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r>
              <a:rPr lang="ru-RU" smtClean="0"/>
              <a:t>    </a:t>
            </a:r>
            <a:r>
              <a:rPr lang="ru-RU" b="1" smtClean="0">
                <a:solidFill>
                  <a:srgbClr val="008080"/>
                </a:solidFill>
              </a:rPr>
              <a:t>Не допускается </a:t>
            </a:r>
            <a:r>
              <a:rPr lang="ru-RU" smtClean="0"/>
              <a:t>использование посуды с трещинами, сколами, отбитыми краями, деформированной, с поврежденной эмалью.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1"/>
          </p:nvPr>
        </p:nvSpPr>
        <p:spPr>
          <a:xfrm>
            <a:off x="539750" y="188913"/>
            <a:ext cx="8229600" cy="57213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smtClean="0"/>
              <a:t>    Рекомендуется оснащать современными посудомоечными машинами </a:t>
            </a:r>
            <a:r>
              <a:rPr lang="ru-RU" sz="2800" b="1" smtClean="0">
                <a:solidFill>
                  <a:srgbClr val="008080"/>
                </a:solidFill>
              </a:rPr>
              <a:t>с дезинфицирующим эффектом </a:t>
            </a:r>
            <a:r>
              <a:rPr lang="ru-RU" sz="2800" smtClean="0"/>
              <a:t>для механизированного мытья посуды </a:t>
            </a:r>
          </a:p>
          <a:p>
            <a:pPr algn="ctr">
              <a:buFont typeface="Arial" charset="0"/>
              <a:buNone/>
            </a:pPr>
            <a:r>
              <a:rPr lang="ru-RU" sz="2800" smtClean="0"/>
              <a:t>и столовых приборов. </a:t>
            </a:r>
          </a:p>
          <a:p>
            <a:pPr algn="ctr">
              <a:buFont typeface="Arial" charset="0"/>
              <a:buNone/>
            </a:pPr>
            <a:endParaRPr lang="ru-RU" sz="2800" smtClean="0"/>
          </a:p>
          <a:p>
            <a:pPr algn="ctr">
              <a:buFont typeface="Arial" charset="0"/>
              <a:buNone/>
            </a:pPr>
            <a:r>
              <a:rPr lang="ru-RU" sz="2800" smtClean="0"/>
              <a:t>    Механическая мойка посуды на специализированных моечных машинах производится в соответствии с инструкциями по их эксплуатации, при этом применяются режимы обработки, обеспечивающие дезинфекцию посуды и столовых приборов</a:t>
            </a:r>
          </a:p>
          <a:p>
            <a:pPr algn="ctr">
              <a:buFont typeface="Arial" charset="0"/>
              <a:buNone/>
            </a:pPr>
            <a:r>
              <a:rPr lang="ru-RU" sz="2800" smtClean="0"/>
              <a:t> </a:t>
            </a:r>
            <a:r>
              <a:rPr lang="ru-RU" sz="2800" b="1" smtClean="0">
                <a:solidFill>
                  <a:srgbClr val="008080"/>
                </a:solidFill>
              </a:rPr>
              <a:t>при температуре не ниже 65°С в течение 90 минут</a:t>
            </a:r>
            <a:r>
              <a:rPr lang="ru-RU" sz="280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1"/>
          </p:nvPr>
        </p:nvSpPr>
        <p:spPr>
          <a:xfrm>
            <a:off x="468313" y="260350"/>
            <a:ext cx="8229600" cy="5576888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dirty="0" smtClean="0"/>
              <a:t>    Для мытья посуды ручным способом необходимо предусмотреть:</a:t>
            </a:r>
          </a:p>
          <a:p>
            <a:pPr algn="ctr">
              <a:buFont typeface="Arial" charset="0"/>
              <a:buNone/>
              <a:defRPr/>
            </a:pPr>
            <a:endParaRPr lang="ru-RU" dirty="0" smtClean="0"/>
          </a:p>
          <a:p>
            <a:pPr>
              <a:buFont typeface="Arial" charset="0"/>
              <a:buNone/>
              <a:defRPr/>
            </a:pPr>
            <a:r>
              <a:rPr lang="ru-RU" dirty="0" smtClean="0"/>
              <a:t>   - </a:t>
            </a:r>
            <a:r>
              <a:rPr lang="ru-RU" dirty="0" err="1" smtClean="0"/>
              <a:t>трехсекционные</a:t>
            </a:r>
            <a:r>
              <a:rPr lang="ru-RU" dirty="0" smtClean="0"/>
              <a:t> ванны для столовой посуды </a:t>
            </a:r>
          </a:p>
          <a:p>
            <a:pPr>
              <a:buFont typeface="Arial" charset="0"/>
              <a:buNone/>
              <a:defRPr/>
            </a:pPr>
            <a:endParaRPr lang="ru-RU" dirty="0" smtClean="0"/>
          </a:p>
          <a:p>
            <a:pPr>
              <a:buFont typeface="Arial" charset="0"/>
              <a:buNone/>
              <a:defRPr/>
            </a:pPr>
            <a:r>
              <a:rPr lang="ru-RU" dirty="0" smtClean="0"/>
              <a:t>   -двухсекционные - для стеклянной посуды и столовых приборов</a:t>
            </a:r>
          </a:p>
          <a:p>
            <a:pPr indent="19050">
              <a:buFont typeface="Arial" charset="0"/>
              <a:buNone/>
              <a:defRPr/>
            </a:pPr>
            <a:endParaRPr lang="ru-RU" dirty="0"/>
          </a:p>
          <a:p>
            <a:pPr indent="19050">
              <a:buFont typeface="Arial" charset="0"/>
              <a:buNone/>
              <a:defRPr/>
            </a:pPr>
            <a:r>
              <a:rPr lang="ru-RU" dirty="0" smtClean="0"/>
              <a:t>-двухсекционные- для кухонной посуды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idx="1"/>
          </p:nvPr>
        </p:nvSpPr>
        <p:spPr>
          <a:xfrm>
            <a:off x="539750" y="188913"/>
            <a:ext cx="8229600" cy="5721350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     </a:t>
            </a:r>
            <a:r>
              <a:rPr lang="ru-RU" sz="2400" b="1" smtClean="0">
                <a:solidFill>
                  <a:srgbClr val="008080"/>
                </a:solidFill>
              </a:rPr>
              <a:t>Мытье столовой посуды ручным способом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8080"/>
                </a:solidFill>
              </a:rPr>
              <a:t> производят в следующем порядке: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механическое удаление остатков пищи;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мытье в воде с добавлением моющих средств в первой секции ванны;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мытье во второй секции ванны в воде с температурой не ниже 40°С и добавлением моющих средств в количестве, в два раза меньшем, чем в первой секции ванны;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ополаскивание посуды в металлической сетке с ручками в третьей секции ванны горячей проточной водой с температурой не ниже 65°С с помощью гибкого шланга с душевой насадкой;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обработка всей столовой посуды и приборов дезинфицирующими средствами в соответствии с инструкциями по их применению;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ополаскивание посуды в металлической сетке с ручками в третьей секции ванны проточной водой с помощью гибкого шланга с душевой насадкой;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просушивание посуды на решетчатых полках, стеллажах.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1"/>
          </p:nvPr>
        </p:nvSpPr>
        <p:spPr>
          <a:xfrm>
            <a:off x="755650" y="404813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       </a:t>
            </a:r>
            <a:r>
              <a:rPr lang="ru-RU" b="1" smtClean="0">
                <a:solidFill>
                  <a:srgbClr val="008080"/>
                </a:solidFill>
              </a:rPr>
              <a:t>Мытье кухоннй посуды производят в двухсекцинных ваннах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solidFill>
                  <a:srgbClr val="008080"/>
                </a:solidFill>
              </a:rPr>
              <a:t> в следующем порядке:</a:t>
            </a:r>
          </a:p>
          <a:p>
            <a:pPr>
              <a:lnSpc>
                <a:spcPct val="80000"/>
              </a:lnSpc>
            </a:pPr>
            <a:r>
              <a:rPr lang="ru-RU" smtClean="0"/>
              <a:t>механическое очистка от остатков пищи;</a:t>
            </a:r>
          </a:p>
          <a:p>
            <a:pPr>
              <a:lnSpc>
                <a:spcPct val="80000"/>
              </a:lnSpc>
            </a:pPr>
            <a:endParaRPr lang="ru-RU" smtClean="0"/>
          </a:p>
          <a:p>
            <a:pPr>
              <a:lnSpc>
                <a:spcPct val="80000"/>
              </a:lnSpc>
            </a:pPr>
            <a:r>
              <a:rPr lang="ru-RU" smtClean="0"/>
              <a:t>мытье щетками в воде с температурой не ниже 40°С с добавлением моющих средств </a:t>
            </a:r>
          </a:p>
          <a:p>
            <a:pPr>
              <a:lnSpc>
                <a:spcPct val="80000"/>
              </a:lnSpc>
            </a:pPr>
            <a:endParaRPr lang="ru-RU" smtClean="0"/>
          </a:p>
          <a:p>
            <a:pPr>
              <a:lnSpc>
                <a:spcPct val="80000"/>
              </a:lnSpc>
            </a:pPr>
            <a:r>
              <a:rPr lang="ru-RU" smtClean="0"/>
              <a:t>ополаскивание проточной водой с температурой не ниже 65°С </a:t>
            </a:r>
          </a:p>
          <a:p>
            <a:pPr>
              <a:lnSpc>
                <a:spcPct val="80000"/>
              </a:lnSpc>
            </a:pPr>
            <a:endParaRPr lang="ru-RU" smtClean="0"/>
          </a:p>
          <a:p>
            <a:pPr>
              <a:lnSpc>
                <a:spcPct val="80000"/>
              </a:lnSpc>
            </a:pPr>
            <a:r>
              <a:rPr lang="ru-RU" smtClean="0"/>
              <a:t>просушивание в опрокинутом виде на решетчатых полках, стеллажах.</a:t>
            </a:r>
          </a:p>
          <a:p>
            <a:pPr>
              <a:lnSpc>
                <a:spcPct val="80000"/>
              </a:lnSpc>
            </a:pPr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941388" y="404813"/>
            <a:ext cx="8229600" cy="4525962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rgbClr val="008080"/>
                </a:solidFill>
              </a:rPr>
              <a:t>Мытье столовых приборов: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/>
              <a:t> - столовые приборы при обработке ручным способом подвергают мытью с применением моющих средств;</a:t>
            </a:r>
          </a:p>
          <a:p>
            <a:pPr>
              <a:buFont typeface="Arial" charset="0"/>
              <a:buNone/>
              <a:defRPr/>
            </a:pPr>
            <a:endParaRPr lang="ru-RU" dirty="0" smtClean="0"/>
          </a:p>
          <a:p>
            <a:pPr>
              <a:buFontTx/>
              <a:buChar char="-"/>
              <a:defRPr/>
            </a:pPr>
            <a:r>
              <a:rPr lang="ru-RU" dirty="0" smtClean="0"/>
              <a:t>ополаскивание проточной водой;</a:t>
            </a:r>
          </a:p>
          <a:p>
            <a:pPr>
              <a:buFontTx/>
              <a:buChar char="-"/>
              <a:defRPr/>
            </a:pPr>
            <a:endParaRPr lang="ru-RU" dirty="0" smtClean="0"/>
          </a:p>
          <a:p>
            <a:pPr marL="0" indent="0">
              <a:buFont typeface="Arial" charset="0"/>
              <a:buNone/>
              <a:defRPr/>
            </a:pPr>
            <a:r>
              <a:rPr lang="ru-RU" dirty="0" smtClean="0"/>
              <a:t>-  прокаливание в духовых, пекарских,    сухожаровых шкафах в течение 10 мин.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/>
          </p:cNvSpPr>
          <p:nvPr>
            <p:ph type="body" idx="1"/>
          </p:nvPr>
        </p:nvSpPr>
        <p:spPr>
          <a:xfrm>
            <a:off x="755650" y="44450"/>
            <a:ext cx="8229600" cy="55768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   Щетки для мытья посуды после окончания работы очищают, замачивают в горячей воде при температуре не ниже 45 *С </a:t>
            </a:r>
          </a:p>
          <a:p>
            <a:pPr algn="ctr">
              <a:buFont typeface="Arial" charset="0"/>
              <a:buNone/>
            </a:pPr>
            <a:r>
              <a:rPr lang="ru-RU" smtClean="0"/>
              <a:t>с добавлением моющих средств, дезинфицируют, промывают проточной водой, просушивают и хранят в специально выделенном месте.</a:t>
            </a:r>
          </a:p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r>
              <a:rPr lang="ru-RU" smtClean="0"/>
              <a:t>    Щетки с наличием плесени и видимых загрязнений, а также губчатый материал, качественная обработка которого невозможна, </a:t>
            </a:r>
            <a:r>
              <a:rPr lang="ru-RU" b="1" smtClean="0">
                <a:solidFill>
                  <a:srgbClr val="008080"/>
                </a:solidFill>
              </a:rPr>
              <a:t>не используются</a:t>
            </a:r>
            <a:r>
              <a:rPr lang="ru-RU" smtClean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/>
          </p:cNvSpPr>
          <p:nvPr>
            <p:ph type="body" idx="1"/>
          </p:nvPr>
        </p:nvSpPr>
        <p:spPr>
          <a:xfrm>
            <a:off x="611188" y="333375"/>
            <a:ext cx="8229600" cy="55054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    </a:t>
            </a:r>
            <a:r>
              <a:rPr lang="ru-RU" sz="2800" smtClean="0"/>
              <a:t>При выходе из строя посудомоечной машины, отсутствии условий для соблюдения технологии ручного  мытья и дезинфекции посуды </a:t>
            </a:r>
          </a:p>
          <a:p>
            <a:pPr algn="ctr">
              <a:buFont typeface="Arial" charset="0"/>
              <a:buNone/>
            </a:pPr>
            <a:r>
              <a:rPr lang="ru-RU" sz="2800" b="1" smtClean="0">
                <a:solidFill>
                  <a:srgbClr val="008080"/>
                </a:solidFill>
              </a:rPr>
              <a:t>работа организации не осуществляется</a:t>
            </a:r>
            <a:r>
              <a:rPr lang="ru-RU" sz="2800" smtClean="0"/>
              <a:t>.</a:t>
            </a:r>
          </a:p>
          <a:p>
            <a:pPr algn="ctr">
              <a:buFont typeface="Arial" charset="0"/>
              <a:buNone/>
            </a:pPr>
            <a:endParaRPr lang="ru-RU" sz="2800" smtClean="0"/>
          </a:p>
          <a:p>
            <a:pPr algn="ctr">
              <a:buFont typeface="Arial" charset="0"/>
              <a:buNone/>
            </a:pPr>
            <a:r>
              <a:rPr lang="ru-RU" smtClean="0"/>
              <a:t>    </a:t>
            </a:r>
            <a:r>
              <a:rPr lang="ru-RU" sz="2800" smtClean="0"/>
              <a:t>При применении одноразовой посуды производится сбор использованной одноразовой посуды в одноразовые плотно закрываемые пластиковые пакеты,</a:t>
            </a:r>
          </a:p>
          <a:p>
            <a:pPr algn="ctr">
              <a:buFont typeface="Arial" charset="0"/>
              <a:buNone/>
            </a:pPr>
            <a:r>
              <a:rPr lang="ru-RU" sz="2800" smtClean="0"/>
              <a:t> </a:t>
            </a:r>
            <a:r>
              <a:rPr lang="ru-RU" sz="2800" b="1" smtClean="0">
                <a:solidFill>
                  <a:srgbClr val="008080"/>
                </a:solidFill>
              </a:rPr>
              <a:t>которые подвергаются дезинфекции в конце рабочего дня</a:t>
            </a:r>
            <a:r>
              <a:rPr lang="ru-RU" sz="2800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ъект 2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58658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800" smtClean="0"/>
              <a:t>Санитарная обработка технологического оборудования проводится по мере загрязнения и по окончании работы.</a:t>
            </a:r>
          </a:p>
          <a:p>
            <a:pPr algn="ctr">
              <a:buFont typeface="Arial" charset="0"/>
              <a:buNone/>
            </a:pPr>
            <a:endParaRPr lang="ru-RU" sz="2800" smtClean="0"/>
          </a:p>
          <a:p>
            <a:pPr algn="ctr">
              <a:buFont typeface="Arial" charset="0"/>
              <a:buNone/>
            </a:pPr>
            <a:endParaRPr lang="ru-RU" sz="2800" smtClean="0"/>
          </a:p>
          <a:p>
            <a:pPr algn="ctr">
              <a:buFont typeface="Arial" charset="0"/>
              <a:buNone/>
            </a:pPr>
            <a:r>
              <a:rPr lang="ru-RU" sz="2800" smtClean="0"/>
              <a:t>    Производственные столы в конце работы тщательно моются с применением моющих и дезинфицирующих средств, промываются горячей водой при температуре 40-50°С </a:t>
            </a:r>
          </a:p>
          <a:p>
            <a:pPr algn="ctr">
              <a:buFont typeface="Arial" charset="0"/>
              <a:buNone/>
            </a:pPr>
            <a:r>
              <a:rPr lang="ru-RU" sz="2800" smtClean="0"/>
              <a:t>и насухо вытираются сухой чистой тканью.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ъект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b="1" smtClean="0">
                <a:solidFill>
                  <a:srgbClr val="008080"/>
                </a:solidFill>
              </a:rPr>
              <a:t>     По окончании рабочей смены (или не реже, чем через 6 часов) проводятся:</a:t>
            </a:r>
          </a:p>
          <a:p>
            <a:r>
              <a:rPr lang="ru-RU" sz="2800" smtClean="0"/>
              <a:t> проветривание</a:t>
            </a:r>
            <a:r>
              <a:rPr lang="ru-RU" smtClean="0"/>
              <a:t> </a:t>
            </a:r>
            <a:r>
              <a:rPr lang="ru-RU" sz="2800" smtClean="0"/>
              <a:t>помещений</a:t>
            </a:r>
          </a:p>
          <a:p>
            <a:r>
              <a:rPr lang="ru-RU" sz="2800" smtClean="0"/>
              <a:t> влажная уборка помещений с применением дезинфицирующих средств </a:t>
            </a:r>
          </a:p>
          <a:p>
            <a:r>
              <a:rPr lang="ru-RU" sz="2800" b="1" smtClean="0">
                <a:solidFill>
                  <a:srgbClr val="008080"/>
                </a:solidFill>
              </a:rPr>
              <a:t>протирание дезинфицирующими салфетками </a:t>
            </a:r>
            <a:r>
              <a:rPr lang="ru-RU" sz="2800" smtClean="0"/>
              <a:t>(или растворами дезинфицирующих средств) ручек дверей, поручней, столов, спинок стульев (подлокотников кресел), раковин для мытья рук при входе в обеденный зал (столовую), витрин самообслуживания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Федеральный Закон №</a:t>
            </a:r>
            <a:r>
              <a:rPr lang="ru-RU" sz="2800" b="1" dirty="0">
                <a:solidFill>
                  <a:srgbClr val="008080"/>
                </a:solidFill>
              </a:rPr>
              <a:t>52-ФЗ</a:t>
            </a:r>
          </a:p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 «О санитарно-эпидемиологическом</a:t>
            </a:r>
          </a:p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 благополучии населения»</a:t>
            </a:r>
          </a:p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endParaRPr lang="ru-RU" sz="2800" b="1" dirty="0" smtClean="0">
              <a:solidFill>
                <a:srgbClr val="008080"/>
              </a:solidFill>
            </a:endParaRPr>
          </a:p>
          <a:p>
            <a:pPr indent="374650"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Статья 11 Обязанности индивидуальных предпринимателей и юридических лиц 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ru-RU" sz="2800" dirty="0" smtClean="0"/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dirty="0" smtClean="0"/>
              <a:t>    «Индивидуальные предприниматели и юридические лица в соответствии с осуществляемой ими деятельностью обязаны: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dirty="0" smtClean="0"/>
              <a:t>    Выполнять требования санитарного законодательства, а также постановлений, предписаний осуществляющих федеральный государственный санитарно-эпидемиологический надзор»    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ъект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700" smtClean="0"/>
              <a:t>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700" smtClean="0"/>
              <a:t>    </a:t>
            </a:r>
            <a:r>
              <a:rPr lang="ru-RU" sz="2800" smtClean="0"/>
              <a:t>- для уборки туалетов для персонала и для посетителей выделяется отдельный инвентарь;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    - инвентарь для мытья туалетов имеет сигнальную  окраску;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    - инвентарь для мытья туалетов и спецодежда хранятся в отдельно выделенных местах, изолированно от уборочного инвентаря других помещений отдельно окраску;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    - при каждой уборке туалетов вентили водопроводных кранов, ручки и затворы дверей, спусковые ручки и другие поверхности протирают отдельно выделенной тканью, смоченной дезинфицирующим раствором;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000" smtClean="0"/>
              <a:t>    </a:t>
            </a:r>
            <a:r>
              <a:rPr lang="ru-RU" sz="3000" b="1" smtClean="0">
                <a:solidFill>
                  <a:srgbClr val="008080"/>
                </a:solidFill>
              </a:rPr>
              <a:t>Профилактическая дезинфекция включает:  </a:t>
            </a:r>
          </a:p>
          <a:p>
            <a:pPr>
              <a:buFont typeface="Arial" charset="0"/>
              <a:buNone/>
            </a:pPr>
            <a:r>
              <a:rPr lang="ru-RU" sz="3000" smtClean="0"/>
              <a:t>   -меры личной гигиены, </a:t>
            </a:r>
          </a:p>
          <a:p>
            <a:pPr>
              <a:buFont typeface="Arial" charset="0"/>
              <a:buNone/>
            </a:pPr>
            <a:r>
              <a:rPr lang="ru-RU" sz="3000" smtClean="0"/>
              <a:t>    -использование масок для защиты органов дыхания, </a:t>
            </a:r>
          </a:p>
          <a:p>
            <a:pPr>
              <a:buFont typeface="Arial" charset="0"/>
              <a:buNone/>
            </a:pPr>
            <a:r>
              <a:rPr lang="ru-RU" sz="3000" smtClean="0"/>
              <a:t>   -частое мытье рук с мылом или обработку их кожными антисептиками, </a:t>
            </a:r>
          </a:p>
          <a:p>
            <a:pPr>
              <a:buFont typeface="Arial" charset="0"/>
              <a:buNone/>
            </a:pPr>
            <a:r>
              <a:rPr lang="ru-RU" sz="3000" smtClean="0"/>
              <a:t>   -дезинфекцию столовой и кухонной посуды,</a:t>
            </a:r>
          </a:p>
          <a:p>
            <a:pPr>
              <a:buFont typeface="Arial" charset="0"/>
              <a:buNone/>
            </a:pPr>
            <a:r>
              <a:rPr lang="ru-RU" sz="3000" smtClean="0"/>
              <a:t>   -проветривание и обеззараживание воздуха, </a:t>
            </a:r>
          </a:p>
          <a:p>
            <a:pPr>
              <a:buFont typeface="Arial" charset="0"/>
              <a:buNone/>
            </a:pPr>
            <a:r>
              <a:rPr lang="ru-RU" sz="3000" smtClean="0"/>
              <a:t>    -проведение влажной уборки помещений с использованием дезинфицирующих средств.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       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                 </a:t>
            </a:r>
            <a:r>
              <a:rPr lang="ru-RU" sz="4400" b="1" smtClean="0">
                <a:solidFill>
                  <a:srgbClr val="008080"/>
                </a:solidFill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sz="2800" dirty="0" smtClean="0"/>
              <a:t>    </a:t>
            </a:r>
            <a:r>
              <a:rPr lang="ru-RU" sz="2800" b="1" dirty="0" smtClean="0">
                <a:solidFill>
                  <a:srgbClr val="008080"/>
                </a:solidFill>
              </a:rPr>
              <a:t>Постановление главного государственного врача №2 от 24.01.2020г.</a:t>
            </a:r>
          </a:p>
          <a:p>
            <a:pPr algn="ctr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    «О дополнительных мероприятиях по недопущению завоза и распространения</a:t>
            </a:r>
          </a:p>
          <a:p>
            <a:pPr algn="ctr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 новой </a:t>
            </a:r>
            <a:r>
              <a:rPr lang="ru-RU" sz="2800" b="1" dirty="0" err="1" smtClean="0">
                <a:solidFill>
                  <a:srgbClr val="008080"/>
                </a:solidFill>
              </a:rPr>
              <a:t>коронавирусной</a:t>
            </a:r>
            <a:r>
              <a:rPr lang="ru-RU" sz="2800" b="1" dirty="0" smtClean="0">
                <a:solidFill>
                  <a:srgbClr val="008080"/>
                </a:solidFill>
              </a:rPr>
              <a:t> инфекции, </a:t>
            </a:r>
          </a:p>
          <a:p>
            <a:pPr algn="ctr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вызванной 2019 –п</a:t>
            </a:r>
            <a:r>
              <a:rPr lang="en-US" sz="2800" b="1" dirty="0" err="1" smtClean="0">
                <a:solidFill>
                  <a:srgbClr val="008080"/>
                </a:solidFill>
              </a:rPr>
              <a:t>CoV</a:t>
            </a:r>
            <a:r>
              <a:rPr lang="ru-RU" sz="2800" b="1" dirty="0" smtClean="0">
                <a:solidFill>
                  <a:srgbClr val="008080"/>
                </a:solidFill>
              </a:rPr>
              <a:t>»</a:t>
            </a:r>
          </a:p>
          <a:p>
            <a:pPr indent="19050">
              <a:buFont typeface="Arial" charset="0"/>
              <a:buNone/>
              <a:defRPr/>
            </a:pPr>
            <a:r>
              <a:rPr lang="ru-RU" sz="2800" dirty="0" smtClean="0"/>
              <a:t>    п.1.2 «Организовать (при необходимости) совместно с юридическими лицами и индивидуальными предпринимателями, осуществляющими деятельность в местах массового скопления людей (в том числе на торговых объектах…) мероприятия по усилению режима текущей дезинфекции.» </a:t>
            </a:r>
            <a:endParaRPr lang="ru-RU" sz="28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1"/>
          </p:nvPr>
        </p:nvSpPr>
        <p:spPr>
          <a:xfrm>
            <a:off x="468313" y="333375"/>
            <a:ext cx="8229600" cy="5505450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rgbClr val="008080"/>
                </a:solidFill>
              </a:rPr>
              <a:t>Постановление главного государственного врача №3 от 31.01.2020г.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rgbClr val="008080"/>
                </a:solidFill>
              </a:rPr>
              <a:t>    «О проведении дополнительных санитарно-противоэпидемических (профилактических) мероприятиях по недопущению завоза и распространения новой коронавирусной инфекции, вызванной 2019 –п</a:t>
            </a:r>
            <a:r>
              <a:rPr lang="en-US" sz="2800" b="1" smtClean="0">
                <a:solidFill>
                  <a:srgbClr val="008080"/>
                </a:solidFill>
              </a:rPr>
              <a:t>CoV</a:t>
            </a:r>
            <a:r>
              <a:rPr lang="ru-RU" sz="2800" b="1" smtClean="0">
                <a:solidFill>
                  <a:srgbClr val="008080"/>
                </a:solidFill>
              </a:rPr>
              <a:t>»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   п.1.3 «Организовать  совместно с юридическими лицами и индивидуальными предпринимателями, осуществляющими деятельность в сфере общественного питания и торговли продуктами питания,  мероприятия по обеспечению усиленного дезинфекционного режима.» </a:t>
            </a:r>
            <a:endParaRPr lang="ru-RU" sz="28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333375"/>
            <a:ext cx="8229600" cy="452596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b="1" smtClean="0">
                <a:solidFill>
                  <a:srgbClr val="008080"/>
                </a:solidFill>
              </a:rPr>
              <a:t>МЕРЫ ПРОФИЛАКТИКИ:</a:t>
            </a:r>
          </a:p>
          <a:p>
            <a:pPr marL="0" indent="0" algn="ctr">
              <a:buFont typeface="Arial" charset="0"/>
              <a:buNone/>
            </a:pPr>
            <a:endParaRPr lang="ru-RU" b="1" smtClean="0">
              <a:solidFill>
                <a:srgbClr val="008080"/>
              </a:solidFill>
            </a:endParaRPr>
          </a:p>
          <a:p>
            <a:pPr marL="0" indent="0" algn="just"/>
            <a:r>
              <a:rPr lang="ru-RU" smtClean="0"/>
              <a:t>Соблюдение мер личной гигиены. </a:t>
            </a:r>
          </a:p>
          <a:p>
            <a:pPr marL="0" indent="0" algn="just"/>
            <a:endParaRPr lang="ru-RU" smtClean="0"/>
          </a:p>
          <a:p>
            <a:pPr marL="0" indent="0" algn="just"/>
            <a:r>
              <a:rPr lang="ru-RU" smtClean="0"/>
              <a:t>Не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/>
              <a:t>допускается к работе персонал с проявлениями острых респираторных инфекций (повышенная температура, кашель, насморк).</a:t>
            </a:r>
          </a:p>
          <a:p>
            <a:pPr marL="0" indent="0" algn="ctr">
              <a:buFont typeface="Arial" charset="0"/>
              <a:buNone/>
            </a:pPr>
            <a:endParaRPr lang="ru-RU" b="1" smtClean="0">
              <a:solidFill>
                <a:srgbClr val="00808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5865813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Обеспечение персонала запасом одноразовых масок (смены масок не реже 1 раза в 3 часа) для использования их при работе с посетителями,</a:t>
            </a:r>
          </a:p>
          <a:p>
            <a:pPr>
              <a:defRPr/>
            </a:pPr>
            <a:r>
              <a:rPr lang="ru-RU" sz="2800" dirty="0" smtClean="0"/>
              <a:t>дезинфицирующими салфетками,</a:t>
            </a:r>
          </a:p>
          <a:p>
            <a:pPr>
              <a:defRPr/>
            </a:pPr>
            <a:r>
              <a:rPr lang="ru-RU" sz="2800" dirty="0" smtClean="0"/>
              <a:t>кожными антисептиками для обработки рук, </a:t>
            </a:r>
          </a:p>
          <a:p>
            <a:pPr>
              <a:defRPr/>
            </a:pPr>
            <a:r>
              <a:rPr lang="ru-RU" sz="2800" dirty="0" smtClean="0"/>
              <a:t>дезинфицирующими средствами. </a:t>
            </a:r>
          </a:p>
          <a:p>
            <a:pPr>
              <a:defRPr/>
            </a:pPr>
            <a:endParaRPr lang="ru-RU" sz="2800" dirty="0"/>
          </a:p>
          <a:p>
            <a:pPr>
              <a:defRPr/>
            </a:pPr>
            <a:endParaRPr lang="ru-RU" sz="2800" dirty="0" smtClean="0"/>
          </a:p>
          <a:p>
            <a:pPr marL="0" indent="0" algn="ctr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Повторное </a:t>
            </a:r>
            <a:r>
              <a:rPr lang="ru-RU" sz="2800" b="1" u="sng" dirty="0" smtClean="0">
                <a:solidFill>
                  <a:srgbClr val="008080"/>
                </a:solidFill>
              </a:rPr>
              <a:t>использование</a:t>
            </a:r>
            <a:r>
              <a:rPr lang="ru-RU" sz="2800" b="1" dirty="0" smtClean="0">
                <a:solidFill>
                  <a:srgbClr val="008080"/>
                </a:solidFill>
              </a:rPr>
              <a:t> одноразовых масок,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а также использование увлажненных масок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не</a:t>
            </a:r>
            <a:r>
              <a:rPr lang="ru-RU" b="1" dirty="0" smtClean="0">
                <a:solidFill>
                  <a:srgbClr val="008080"/>
                </a:solidFill>
              </a:rPr>
              <a:t> </a:t>
            </a:r>
            <a:r>
              <a:rPr lang="ru-RU" sz="2800" b="1" dirty="0" smtClean="0">
                <a:solidFill>
                  <a:srgbClr val="008080"/>
                </a:solidFill>
              </a:rPr>
              <a:t>допускается </a:t>
            </a:r>
          </a:p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endParaRPr lang="ru-RU" dirty="0" smtClean="0"/>
          </a:p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endParaRPr lang="ru-RU" sz="2400" dirty="0" smtClean="0"/>
          </a:p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r>
              <a:rPr lang="ru-RU" sz="2400" dirty="0" smtClean="0"/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idx="1"/>
          </p:nvPr>
        </p:nvSpPr>
        <p:spPr>
          <a:xfrm>
            <a:off x="457200" y="188913"/>
            <a:ext cx="8218488" cy="57610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/>
              <a:t>     </a:t>
            </a:r>
          </a:p>
          <a:p>
            <a:pPr algn="ctr">
              <a:buFont typeface="Arial" charset="0"/>
              <a:buNone/>
            </a:pPr>
            <a:r>
              <a:rPr lang="ru-RU" sz="2800" smtClean="0"/>
              <a:t>    </a:t>
            </a:r>
            <a:r>
              <a:rPr lang="ru-RU" smtClean="0"/>
              <a:t>Применяют дезинфицирующие средства, зарегистрированные в установленном порядке и разрешенные к применению в организациях общественного питания</a:t>
            </a:r>
          </a:p>
          <a:p>
            <a:pPr algn="ctr">
              <a:buFont typeface="Arial" charset="0"/>
              <a:buNone/>
            </a:pPr>
            <a:r>
              <a:rPr lang="ru-RU" smtClean="0"/>
              <a:t>    </a:t>
            </a:r>
          </a:p>
          <a:p>
            <a:pPr algn="ctr">
              <a:buFont typeface="Arial" charset="0"/>
              <a:buNone/>
            </a:pPr>
            <a:r>
              <a:rPr lang="ru-RU" smtClean="0"/>
              <a:t>    Дезинфицирующие средства должны сопровождаться документами, подтверждающими их качество и безопасность – </a:t>
            </a:r>
            <a:r>
              <a:rPr lang="ru-RU" b="1" smtClean="0">
                <a:solidFill>
                  <a:srgbClr val="008080"/>
                </a:solidFill>
              </a:rPr>
              <a:t>свидетельство о государственной регистрации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611188" y="44450"/>
            <a:ext cx="8229600" cy="4525963"/>
          </a:xfrm>
        </p:spPr>
        <p:txBody>
          <a:bodyPr/>
          <a:lstStyle/>
          <a:p>
            <a:r>
              <a:rPr lang="ru-RU" sz="2000" smtClean="0"/>
              <a:t>Для дезинфекции могут быть использованы средства из различных химических групп: хлорактивные (натриевая соль дихлоризоциануровой кислоты</a:t>
            </a:r>
          </a:p>
          <a:p>
            <a:r>
              <a:rPr lang="ru-RU" sz="2000" smtClean="0"/>
              <a:t>- в концентрации активного хлора в рабочем растворе не менее 0,06%, хлорамин Б</a:t>
            </a:r>
          </a:p>
          <a:p>
            <a:r>
              <a:rPr lang="ru-RU" sz="2000" smtClean="0"/>
              <a:t>- в концентрации активного хлора в рабочем растворе не менее 3,0%), кислородактивные (перекись водорода - в концентрации не менее 3,0%), </a:t>
            </a:r>
          </a:p>
          <a:p>
            <a:r>
              <a:rPr lang="ru-RU" sz="2000" smtClean="0"/>
              <a:t>катионные поверхностно-активные вещества (КЛАВ) - четвертичные аммониевые соединения (в концентрации в рабочем растворе не менее 0,5%), </a:t>
            </a:r>
          </a:p>
          <a:p>
            <a:r>
              <a:rPr lang="ru-RU" sz="2000" smtClean="0"/>
              <a:t>третичные амины (в концентрации в рабочем растворе не менее 0,05%), </a:t>
            </a:r>
          </a:p>
          <a:p>
            <a:r>
              <a:rPr lang="ru-RU" sz="2000" smtClean="0"/>
              <a:t>полимерные производные гуанидина (в концентрации в рабочем растворе не менее 0,2%), </a:t>
            </a:r>
          </a:p>
          <a:p>
            <a:r>
              <a:rPr lang="ru-RU" sz="2000" smtClean="0"/>
              <a:t>спирты (в качестве кожных антисептиков и дезинфицирующих средств для обработки небольших по площади поверхностей - изопропиловый спирт в концентрации не менее 70% по массе, этиловый спирт в концентрации не менее 75% по массе). Содержание действующих веществ указано в Инструкциях по применению.</a:t>
            </a:r>
          </a:p>
          <a:p>
            <a:endParaRPr lang="ru-RU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>
          <a:xfrm>
            <a:off x="468313" y="260350"/>
            <a:ext cx="8218487" cy="61928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    Д</a:t>
            </a:r>
            <a:r>
              <a:rPr lang="ru-RU" sz="2800" smtClean="0"/>
              <a:t>езинфицирующие средства используются  в строгом соответствии </a:t>
            </a:r>
          </a:p>
          <a:p>
            <a:pPr algn="ctr">
              <a:buFont typeface="Arial" charset="0"/>
              <a:buNone/>
            </a:pPr>
            <a:r>
              <a:rPr lang="ru-RU" sz="2800" smtClean="0"/>
              <a:t>с прилагаемыми инструкциями.</a:t>
            </a:r>
          </a:p>
          <a:p>
            <a:pPr algn="ctr">
              <a:buFont typeface="Arial" charset="0"/>
              <a:buNone/>
            </a:pPr>
            <a:endParaRPr lang="ru-RU" sz="2800" smtClean="0"/>
          </a:p>
          <a:p>
            <a:pPr algn="ctr">
              <a:buFont typeface="Arial" charset="0"/>
              <a:buNone/>
            </a:pPr>
            <a:r>
              <a:rPr lang="ru-RU" sz="2800" smtClean="0"/>
              <a:t>    Для уничтожения микроорганизмов необходимо соблюдать </a:t>
            </a:r>
            <a:r>
              <a:rPr lang="ru-RU" sz="2800" b="1" smtClean="0">
                <a:solidFill>
                  <a:srgbClr val="008080"/>
                </a:solidFill>
              </a:rPr>
              <a:t>время экспозиции и концентрацию рабочего раствора </a:t>
            </a:r>
            <a:r>
              <a:rPr lang="ru-RU" sz="2800" smtClean="0"/>
              <a:t>дезинфицирующего средства в соответствии с инструкцией к препарату.</a:t>
            </a:r>
          </a:p>
          <a:p>
            <a:pPr algn="ctr">
              <a:buFont typeface="Arial" charset="0"/>
              <a:buNone/>
            </a:pPr>
            <a:r>
              <a:rPr lang="ru-RU" sz="2800" smtClean="0"/>
              <a:t> </a:t>
            </a:r>
          </a:p>
          <a:p>
            <a:pPr algn="ctr">
              <a:buFont typeface="Arial" charset="0"/>
              <a:buNone/>
            </a:pPr>
            <a:r>
              <a:rPr lang="ru-RU" sz="2800" smtClean="0"/>
              <a:t>   Дезинфицирующие средства хранят в специально отведенных местах в таре изготовителя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978</Words>
  <Application>Microsoft Office PowerPoint</Application>
  <PresentationFormat>Экран (4:3)</PresentationFormat>
  <Paragraphs>126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Calibri</vt:lpstr>
      <vt:lpstr>Arial</vt:lpstr>
      <vt:lpstr>Тема Office</vt:lpstr>
      <vt:lpstr>Рекомендации по проведению профилактических и дезинфекционных мероприятий по предупреждению распространения новой коронавирусной инфекции в организациях общественного питания и пищеблоках образовательных организаций.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Сергеевич Жданов</dc:creator>
  <cp:lastModifiedBy>KURILOVA</cp:lastModifiedBy>
  <cp:revision>54</cp:revision>
  <dcterms:created xsi:type="dcterms:W3CDTF">2019-02-20T10:27:15Z</dcterms:created>
  <dcterms:modified xsi:type="dcterms:W3CDTF">2020-02-28T09:33:28Z</dcterms:modified>
</cp:coreProperties>
</file>